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7"/>
  </p:notesMasterIdLst>
  <p:handoutMasterIdLst>
    <p:handoutMasterId r:id="rId18"/>
  </p:handoutMasterIdLst>
  <p:sldIdLst>
    <p:sldId id="292" r:id="rId5"/>
    <p:sldId id="294" r:id="rId6"/>
    <p:sldId id="297" r:id="rId7"/>
    <p:sldId id="299" r:id="rId8"/>
    <p:sldId id="305" r:id="rId9"/>
    <p:sldId id="301" r:id="rId10"/>
    <p:sldId id="304" r:id="rId11"/>
    <p:sldId id="307" r:id="rId12"/>
    <p:sldId id="306" r:id="rId13"/>
    <p:sldId id="312" r:id="rId14"/>
    <p:sldId id="313" r:id="rId15"/>
    <p:sldId id="293" r:id="rId16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8AC3"/>
    <a:srgbClr val="B5C1DF"/>
    <a:srgbClr val="374D81"/>
    <a:srgbClr val="E98B0D"/>
    <a:srgbClr val="E2973C"/>
    <a:srgbClr val="9BD49E"/>
    <a:srgbClr val="F6A287"/>
    <a:srgbClr val="003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39" autoAdjust="0"/>
  </p:normalViewPr>
  <p:slideViewPr>
    <p:cSldViewPr snapToGrid="0">
      <p:cViewPr varScale="1">
        <p:scale>
          <a:sx n="65" d="100"/>
          <a:sy n="65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sella Di Maio" userId="25b5bb9a5db98a00" providerId="LiveId" clId="{4001D645-B61F-4A74-B4AD-58ED0618FAE7}"/>
    <pc:docChg chg="custSel addSld delSld modSld">
      <pc:chgData name="Rossella Di Maio" userId="25b5bb9a5db98a00" providerId="LiveId" clId="{4001D645-B61F-4A74-B4AD-58ED0618FAE7}" dt="2026-09-18T04:42:13.171" v="668" actId="47"/>
      <pc:docMkLst>
        <pc:docMk/>
      </pc:docMkLst>
      <pc:sldChg chg="modSp mod">
        <pc:chgData name="Rossella Di Maio" userId="25b5bb9a5db98a00" providerId="LiveId" clId="{4001D645-B61F-4A74-B4AD-58ED0618FAE7}" dt="2026-09-17T21:58:35.971" v="662" actId="1076"/>
        <pc:sldMkLst>
          <pc:docMk/>
          <pc:sldMk cId="47115046" sldId="292"/>
        </pc:sldMkLst>
        <pc:spChg chg="mod">
          <ac:chgData name="Rossella Di Maio" userId="25b5bb9a5db98a00" providerId="LiveId" clId="{4001D645-B61F-4A74-B4AD-58ED0618FAE7}" dt="2026-09-17T21:58:35.971" v="662" actId="1076"/>
          <ac:spMkLst>
            <pc:docMk/>
            <pc:sldMk cId="47115046" sldId="292"/>
            <ac:spMk id="4" creationId="{91A9603A-D223-47EF-B35B-86424F3280CA}"/>
          </ac:spMkLst>
        </pc:spChg>
      </pc:sldChg>
      <pc:sldChg chg="modNotesTx">
        <pc:chgData name="Rossella Di Maio" userId="25b5bb9a5db98a00" providerId="LiveId" clId="{4001D645-B61F-4A74-B4AD-58ED0618FAE7}" dt="2026-09-15T18:11:00.220" v="637" actId="20577"/>
        <pc:sldMkLst>
          <pc:docMk/>
          <pc:sldMk cId="3167272071" sldId="294"/>
        </pc:sldMkLst>
      </pc:sldChg>
      <pc:sldChg chg="addSp delSp modSp new mod modClrScheme chgLayout">
        <pc:chgData name="Rossella Di Maio" userId="25b5bb9a5db98a00" providerId="LiveId" clId="{4001D645-B61F-4A74-B4AD-58ED0618FAE7}" dt="2026-08-30T08:15:49.889" v="23" actId="478"/>
        <pc:sldMkLst>
          <pc:docMk/>
          <pc:sldMk cId="508030607" sldId="312"/>
        </pc:sldMkLst>
        <pc:picChg chg="add mod">
          <ac:chgData name="Rossella Di Maio" userId="25b5bb9a5db98a00" providerId="LiveId" clId="{4001D645-B61F-4A74-B4AD-58ED0618FAE7}" dt="2026-08-30T08:15:36.938" v="21" actId="26606"/>
          <ac:picMkLst>
            <pc:docMk/>
            <pc:sldMk cId="508030607" sldId="312"/>
            <ac:picMk id="3" creationId="{2A7DA211-04C1-79F2-8559-83E7A526D2D3}"/>
          </ac:picMkLst>
        </pc:picChg>
      </pc:sldChg>
      <pc:sldChg chg="addSp delSp modSp new mod">
        <pc:chgData name="Rossella Di Maio" userId="25b5bb9a5db98a00" providerId="LiveId" clId="{4001D645-B61F-4A74-B4AD-58ED0618FAE7}" dt="2026-08-30T08:23:49.208" v="33"/>
        <pc:sldMkLst>
          <pc:docMk/>
          <pc:sldMk cId="3187692271" sldId="313"/>
        </pc:sldMkLst>
        <pc:picChg chg="add">
          <ac:chgData name="Rossella Di Maio" userId="25b5bb9a5db98a00" providerId="LiveId" clId="{4001D645-B61F-4A74-B4AD-58ED0618FAE7}" dt="2026-08-30T08:23:32.408" v="24" actId="22"/>
          <ac:picMkLst>
            <pc:docMk/>
            <pc:sldMk cId="3187692271" sldId="313"/>
            <ac:picMk id="3" creationId="{74EDC26E-CEE3-CE2D-1EC0-4DD49026E1FF}"/>
          </ac:picMkLst>
        </pc:picChg>
      </pc:sldChg>
      <pc:sldChg chg="new del">
        <pc:chgData name="Rossella Di Maio" userId="25b5bb9a5db98a00" providerId="LiveId" clId="{4001D645-B61F-4A74-B4AD-58ED0618FAE7}" dt="2026-09-18T04:42:04.658" v="666" actId="47"/>
        <pc:sldMkLst>
          <pc:docMk/>
          <pc:sldMk cId="518135042" sldId="314"/>
        </pc:sldMkLst>
      </pc:sldChg>
      <pc:sldChg chg="new del">
        <pc:chgData name="Rossella Di Maio" userId="25b5bb9a5db98a00" providerId="LiveId" clId="{4001D645-B61F-4A74-B4AD-58ED0618FAE7}" dt="2026-09-18T04:42:13.171" v="668" actId="47"/>
        <pc:sldMkLst>
          <pc:docMk/>
          <pc:sldMk cId="1387659616" sldId="314"/>
        </pc:sldMkLst>
      </pc:sldChg>
      <pc:sldChg chg="new del">
        <pc:chgData name="Rossella Di Maio" userId="25b5bb9a5db98a00" providerId="LiveId" clId="{4001D645-B61F-4A74-B4AD-58ED0618FAE7}" dt="2026-09-18T04:41:59.164" v="665" actId="47"/>
        <pc:sldMkLst>
          <pc:docMk/>
          <pc:sldMk cId="1314115538" sldId="31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17/09/2026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16/09/2026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OBESITà</a:t>
            </a:r>
            <a:r>
              <a:rPr lang="it-IT" dirty="0"/>
              <a:t> emergenza mondiale. </a:t>
            </a:r>
            <a:r>
              <a:rPr lang="it-IT" dirty="0" err="1"/>
              <a:t>Chiururgia</a:t>
            </a:r>
            <a:r>
              <a:rPr lang="it-IT" dirty="0"/>
              <a:t> ancora trattamento + </a:t>
            </a:r>
            <a:r>
              <a:rPr lang="it-IT" dirty="0" err="1"/>
              <a:t>sincuro</a:t>
            </a:r>
            <a:r>
              <a:rPr lang="it-IT" dirty="0"/>
              <a:t> ed efficace. La bontà della nostra </a:t>
            </a:r>
            <a:r>
              <a:rPr lang="it-IT" dirty="0" err="1"/>
              <a:t>chiuria</a:t>
            </a:r>
            <a:r>
              <a:rPr lang="it-IT" dirty="0"/>
              <a:t> </a:t>
            </a:r>
            <a:r>
              <a:rPr lang="it-IT" dirty="0" err="1"/>
              <a:t>attraversio</a:t>
            </a:r>
            <a:r>
              <a:rPr lang="it-IT" dirty="0"/>
              <a:t> </a:t>
            </a:r>
            <a:r>
              <a:rPr lang="it-IT" dirty="0" err="1"/>
              <a:t>outcame</a:t>
            </a:r>
            <a:r>
              <a:rPr lang="it-IT" dirty="0"/>
              <a:t> del paziente: </a:t>
            </a:r>
            <a:r>
              <a:rPr lang="it-IT" dirty="0" err="1"/>
              <a:t>standadizzazione</a:t>
            </a:r>
            <a:r>
              <a:rPr lang="it-IT" dirty="0"/>
              <a:t> delle procedure postoperatorio più veloce, riduzione delle complicanze. Oltre al risultato clinico anche un’IMPATTO AMBIENTALE: rifiuti, emissioni di gas serra. </a:t>
            </a:r>
            <a:r>
              <a:rPr lang="it-IT" dirty="0" err="1"/>
              <a:t>Posssiamo</a:t>
            </a:r>
            <a:r>
              <a:rPr lang="it-IT" dirty="0"/>
              <a:t> garantire elevato standard delle cure riducendo allo stesso tempo l’impatto ambientale delle </a:t>
            </a:r>
            <a:r>
              <a:rPr lang="it-IT"/>
              <a:t>procedure chirurgiche???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938884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5060941" y="0"/>
            <a:ext cx="15392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738AC3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984836" y="3841"/>
            <a:ext cx="15392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7218" y="823415"/>
            <a:ext cx="6478592" cy="2767266"/>
          </a:xfrm>
        </p:spPr>
        <p:txBody>
          <a:bodyPr>
            <a:noAutofit/>
          </a:bodyPr>
          <a:lstStyle/>
          <a:p>
            <a:r>
              <a:rPr lang="it-IT" sz="3600" i="1" dirty="0"/>
              <a:t>SOSTENIBLITA’ E GREEN SURGERY: EVIROMENTAL IMPACT OF LAPAROSOPIC VS ROBOTIC BARIATRIC SURGERY. A LIFE CYCLE ASSESSMENT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13003" y="5026742"/>
            <a:ext cx="5658403" cy="1292352"/>
          </a:xfrm>
        </p:spPr>
        <p:txBody>
          <a:bodyPr>
            <a:normAutofit fontScale="77500" lnSpcReduction="20000"/>
          </a:bodyPr>
          <a:lstStyle/>
          <a:p>
            <a:r>
              <a:rPr lang="it-IT" sz="2800" i="1" dirty="0"/>
              <a:t>Dott.ssa di maio </a:t>
            </a:r>
            <a:r>
              <a:rPr lang="it-IT" sz="2800" i="1" dirty="0" err="1"/>
              <a:t>rossella</a:t>
            </a:r>
            <a:r>
              <a:rPr lang="it-IT" sz="2800" i="1" dirty="0"/>
              <a:t> </a:t>
            </a:r>
            <a:endParaRPr lang="it-IT" sz="2800" b="1" i="1" dirty="0"/>
          </a:p>
          <a:p>
            <a:r>
              <a:rPr lang="it-IT" sz="2800" b="1" i="1" dirty="0" err="1"/>
              <a:t>U.o.c</a:t>
            </a:r>
            <a:r>
              <a:rPr lang="it-IT" sz="2800" b="1" i="1" dirty="0"/>
              <a:t> chirurgia generale ospedale s. pio da </a:t>
            </a:r>
            <a:r>
              <a:rPr lang="it-IT" sz="2800" b="1" i="1" dirty="0" err="1"/>
              <a:t>pietralcina</a:t>
            </a:r>
            <a:r>
              <a:rPr lang="it-IT" sz="2800" b="1" i="1" dirty="0"/>
              <a:t> villa d’agri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12C04-EDAC-74BB-C8E4-5A78DA21C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12822A4-0672-384F-661E-BE55F5141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4267" y="0"/>
            <a:ext cx="12276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72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F766C-0366-6D4C-38A9-92A73AF86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3963EA2-F39F-BE10-7887-F7C5386ED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7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DEE6B-629B-480B-0828-782AA4E41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4A4361F-FAB9-75B0-D8E3-0A3D4EC3C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830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0554C36-7ED6-94E4-7AE8-0B7BC4ADB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8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D1A0C-3DC3-A6B1-5B7D-3BFB3353B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F425CA8-7579-CD89-E1D7-9ED169BA6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60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9F644FA-9630-8807-998A-3106FA1F1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78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C543C-CBC7-8813-255E-E437173D6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FCD29F3-AF48-21B2-8ACB-25733AD8B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54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D1BC7-17BC-BD5C-2113-1C9EB4436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A6A5595-B98A-7A36-B2B6-FA5C8D509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274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A7DA211-04C1-79F2-8559-83E7A526D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21" y="0"/>
            <a:ext cx="10274157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8030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4EDC26E-CEE3-CE2D-1EC0-4DD49026E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692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E879E6-8FFE-4154-8F2A-F7518B89B376}">
  <ds:schemaRefs>
    <ds:schemaRef ds:uri="http://schemas.microsoft.com/office/2006/documentManagement/types"/>
    <ds:schemaRef ds:uri="http://www.w3.org/XML/1998/namespace"/>
    <ds:schemaRef ds:uri="16c05727-aa75-4e4a-9b5f-8a80a1165891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71af3243-3dd4-4a8d-8c0d-dd76da1f02a5"/>
    <ds:schemaRef ds:uri="http://schemas.microsoft.com/office/2006/metadata/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57370</TotalTime>
  <Words>106</Words>
  <Application>Microsoft Office PowerPoint</Application>
  <PresentationFormat>Widescreen</PresentationFormat>
  <Paragraphs>6</Paragraphs>
  <Slides>12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Calibri</vt:lpstr>
      <vt:lpstr>Wingdings</vt:lpstr>
      <vt:lpstr>RetrospectVTI</vt:lpstr>
      <vt:lpstr>SOSTENIBLITA’ E GREEN SURGERY: EVIROMENTAL IMPACT OF LAPAROSOPIC VS ROBOTIC BARIATRIC SURGERY. A LIFE CYCLE ASSESSMENT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Rossella Di Maio</cp:lastModifiedBy>
  <cp:revision>10</cp:revision>
  <cp:lastPrinted>2026-08-24T22:19:18Z</cp:lastPrinted>
  <dcterms:created xsi:type="dcterms:W3CDTF">2022-02-27T17:36:31Z</dcterms:created>
  <dcterms:modified xsi:type="dcterms:W3CDTF">2026-09-18T04:42:25Z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